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28" r:id="rId1"/>
  </p:sldMasterIdLst>
  <p:notesMasterIdLst>
    <p:notesMasterId r:id="rId21"/>
  </p:notesMasterIdLst>
  <p:sldIdLst>
    <p:sldId id="256" r:id="rId2"/>
    <p:sldId id="263" r:id="rId3"/>
    <p:sldId id="274" r:id="rId4"/>
    <p:sldId id="275" r:id="rId5"/>
    <p:sldId id="271" r:id="rId6"/>
    <p:sldId id="258" r:id="rId7"/>
    <p:sldId id="259" r:id="rId8"/>
    <p:sldId id="260" r:id="rId9"/>
    <p:sldId id="261" r:id="rId10"/>
    <p:sldId id="273" r:id="rId11"/>
    <p:sldId id="272" r:id="rId12"/>
    <p:sldId id="267" r:id="rId13"/>
    <p:sldId id="269" r:id="rId14"/>
    <p:sldId id="268" r:id="rId15"/>
    <p:sldId id="277" r:id="rId16"/>
    <p:sldId id="278" r:id="rId17"/>
    <p:sldId id="279" r:id="rId18"/>
    <p:sldId id="276" r:id="rId19"/>
    <p:sldId id="280" r:id="rId20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4434" autoAdjust="0"/>
  </p:normalViewPr>
  <p:slideViewPr>
    <p:cSldViewPr snapToGrid="0">
      <p:cViewPr varScale="1">
        <p:scale>
          <a:sx n="145" d="100"/>
          <a:sy n="145" d="100"/>
        </p:scale>
        <p:origin x="41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7844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178d0d2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178d0d208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40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d178d0d208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d178d0d208_4_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14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178d0d208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d178d0d208_4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88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178d0d208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178d0d208_4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26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178d0d20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178d0d208_4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16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d178d0d208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d178d0d208_6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655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d178d0d208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d178d0d208_6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41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56796"/>
      </p:ext>
    </p:extLst>
  </p:cSld>
  <p:clrMapOvr>
    <a:masterClrMapping/>
  </p:clrMapOvr>
  <p:transition spd="slow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893268"/>
      </p:ext>
    </p:extLst>
  </p:cSld>
  <p:clrMapOvr>
    <a:masterClrMapping/>
  </p:clrMapOvr>
  <p:transition spd="slow"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323781"/>
      </p:ext>
    </p:extLst>
  </p:cSld>
  <p:clrMapOvr>
    <a:masterClrMapping/>
  </p:clrMapOvr>
  <p:transition spd="slow"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3855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58149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814413"/>
      </p:ext>
    </p:extLst>
  </p:cSld>
  <p:clrMapOvr>
    <a:masterClrMapping/>
  </p:clrMapOvr>
  <p:transition spd="slow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665344"/>
      </p:ext>
    </p:extLst>
  </p:cSld>
  <p:clrMapOvr>
    <a:masterClrMapping/>
  </p:clrMapOvr>
  <p:transition spd="slow"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62629"/>
      </p:ext>
    </p:extLst>
  </p:cSld>
  <p:clrMapOvr>
    <a:masterClrMapping/>
  </p:clrMapOvr>
  <p:transition spd="slow">
    <p:wipe/>
  </p:transition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861007"/>
      </p:ext>
    </p:extLst>
  </p:cSld>
  <p:clrMapOvr>
    <a:masterClrMapping/>
  </p:clrMapOvr>
  <p:transition spd="slow">
    <p:wipe/>
  </p:transition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168150"/>
      </p:ext>
    </p:extLst>
  </p:cSld>
  <p:clrMapOvr>
    <a:masterClrMapping/>
  </p:clrMapOvr>
  <p:transition spd="slow"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127854"/>
      </p:ext>
    </p:extLst>
  </p:cSld>
  <p:clrMapOvr>
    <a:masterClrMapping/>
  </p:clrMapOvr>
  <p:transition spd="slow">
    <p:wip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E11EB0A9-558B-4390-92B0-A5376D739D23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393624"/>
      </p:ext>
    </p:extLst>
  </p:cSld>
  <p:clrMapOvr>
    <a:masterClrMapping/>
  </p:clrMapOvr>
  <p:transition spd="slow">
    <p:wipe/>
  </p:transition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976196"/>
      </p:ext>
    </p:extLst>
  </p:cSld>
  <p:clrMapOvr>
    <a:masterClrMapping/>
  </p:clrMapOvr>
  <p:transition spd="slow"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11EB0A9-558B-4390-92B0-A5376D739D23}" type="datetimeFigureOut">
              <a:rPr lang="it-IT" smtClean="0"/>
              <a:t>27/10/2025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5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</p:sldLayoutIdLst>
  <p:transition spd="slow">
    <p:wipe/>
  </p:transition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1375" y="1336460"/>
            <a:ext cx="8481000" cy="11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SzPts val="990"/>
            </a:pPr>
            <a:r>
              <a:rPr lang="it-IT" sz="3600" b="1" dirty="0"/>
              <a:t>LA RESPONSABILITÀ COLPOSA IN AMBITO SANITARIO E NELLA CHIRURGIA BARIATRICA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60" y="3540373"/>
            <a:ext cx="4868030" cy="8105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b="1" dirty="0"/>
              <a:t>PERCORSO FOLLOW UP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84048" y="1375156"/>
            <a:ext cx="8394192" cy="3242563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000" dirty="0"/>
              <a:t>UN ARGOMENTO SPESSO UTILIZZATO NELLE RICHIESTE DI RISARCIMENTO O NELLE DENUNCE E’ L’ASSENZA DI UN  PERCORSO DI FOLLOW UP POST OPERATORIO GIA’ DELINEATO COSI’ DA EVITARE EVENTUALI COMPLICANZE O DA RILEVARNE SUBITO LA SUSSISTENZA.</a:t>
            </a:r>
          </a:p>
          <a:p>
            <a:pPr algn="just"/>
            <a:endParaRPr lang="it-IT" sz="2000" dirty="0"/>
          </a:p>
          <a:p>
            <a:pPr lvl="0"/>
            <a:r>
              <a:rPr lang="it-IT" sz="2000" dirty="0"/>
              <a:t>- FOLLOW-UP MULTIDISCIPLINARE DI LUNGO PERIODO.</a:t>
            </a:r>
          </a:p>
          <a:p>
            <a:pPr lvl="0"/>
            <a:r>
              <a:rPr lang="it-IT" sz="2000" dirty="0"/>
              <a:t>- MONITORAGGIO CLINICO/LAB REGOLARE; RECALL ATTIVO DEI PAZIENTI “PERSI”.</a:t>
            </a:r>
          </a:p>
          <a:p>
            <a:pPr lvl="0"/>
            <a:r>
              <a:rPr lang="it-IT" sz="2000" dirty="0"/>
              <a:t>- RITARDI DIAGNOSTICI = PRINCIPALE TERRENO DI CONTENZIOSO.</a:t>
            </a:r>
          </a:p>
          <a:p>
            <a:pPr lvl="0"/>
            <a:r>
              <a:rPr lang="it-IT" sz="2000" dirty="0"/>
              <a:t>- TRACCIABILITÀ DEI SOLLECITI E DELLE MANCATE PRESENTAZIONI.</a:t>
            </a:r>
          </a:p>
          <a:p>
            <a:pPr algn="just"/>
            <a:endParaRPr lang="it-IT" sz="2000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xmlns="" id="{D47E94CC-B5EF-C30C-1359-E12089193EC1}"/>
              </a:ext>
            </a:extLst>
          </p:cNvPr>
          <p:cNvCxnSpPr/>
          <p:nvPr/>
        </p:nvCxnSpPr>
        <p:spPr>
          <a:xfrm>
            <a:off x="4572000" y="2313432"/>
            <a:ext cx="0" cy="60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48940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942" y="445024"/>
            <a:ext cx="8844742" cy="910129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ESCLUSIONE DI PROFILI COLPOSI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295" y="1355154"/>
            <a:ext cx="8088389" cy="3788346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it-IT" sz="1800" dirty="0"/>
              <a:t>AVER SEGUITO CORRETTAMENTE  TUTTI GLI STEP SOPRA DESCRITTI </a:t>
            </a:r>
          </a:p>
          <a:p>
            <a:pPr marL="0" lvl="0" indent="0">
              <a:spcBef>
                <a:spcPts val="1200"/>
              </a:spcBef>
              <a:buNone/>
            </a:pPr>
            <a:endParaRPr lang="it-IT" sz="1800" dirty="0"/>
          </a:p>
          <a:p>
            <a:pPr marL="0" lvl="0" indent="0">
              <a:spcBef>
                <a:spcPts val="1200"/>
              </a:spcBef>
              <a:buNone/>
            </a:pPr>
            <a:r>
              <a:rPr lang="it-IT" sz="1800" dirty="0"/>
              <a:t>ESCLUDE PROFILI DI RESPONSABILITA’ COLPOSA (NEGLIGENZA, IMPRUDENZA, IMPERIZIA) RISPETTO ALL’ITER PREVISTO PER LA CHIRURGIA BARIATRICA</a:t>
            </a:r>
          </a:p>
          <a:p>
            <a:pPr marL="0" lvl="0" indent="0">
              <a:spcBef>
                <a:spcPts val="1200"/>
              </a:spcBef>
              <a:buNone/>
            </a:pPr>
            <a:endParaRPr lang="it-IT" sz="1800" dirty="0"/>
          </a:p>
          <a:p>
            <a:pPr marL="0" lvl="0" indent="0">
              <a:spcBef>
                <a:spcPts val="1200"/>
              </a:spcBef>
              <a:buNone/>
            </a:pPr>
            <a:r>
              <a:rPr lang="it-IT" sz="1800" dirty="0"/>
              <a:t>RESTA NECESSARIO NATURALMENTE L’ACCERTAMENTO DELL’EVENTUALE CAUSA DELLA RICHIESTA DI RISARCIMENTO  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4500081" y="1869897"/>
            <a:ext cx="0" cy="431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4500081" y="2905875"/>
            <a:ext cx="0" cy="431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91196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MOTIVI DI CAUSA IN CHIRURGIA BARIATRICA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sz="half" idx="1"/>
          </p:nvPr>
        </p:nvSpPr>
        <p:spPr>
          <a:xfrm>
            <a:off x="822960" y="1531867"/>
            <a:ext cx="3703320" cy="301752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it-IT" sz="2000" dirty="0"/>
              <a:t>-SCREENING DEI PAZIENTI </a:t>
            </a:r>
          </a:p>
          <a:p>
            <a:pPr marL="114300" indent="0">
              <a:buNone/>
            </a:pPr>
            <a:r>
              <a:rPr lang="it-IT" sz="2000" dirty="0"/>
              <a:t>-TARDIVO RICONOSCIMENTO DELL’INSORGENZA DI UNA COMPLICANZA</a:t>
            </a:r>
          </a:p>
          <a:p>
            <a:pPr marL="114300" indent="0">
              <a:buNone/>
            </a:pPr>
            <a:r>
              <a:rPr lang="it-IT" sz="2000" dirty="0"/>
              <a:t>-ERRORI NELL’ESECUZIONE INTERVENTO (MINIMA PARTE)</a:t>
            </a:r>
          </a:p>
          <a:p>
            <a:pPr marL="114300" indent="0">
              <a:buNone/>
            </a:pPr>
            <a:r>
              <a:rPr lang="it-IT" sz="2000" dirty="0"/>
              <a:t>-MANCATO RISULTATO INTERVENTO (PERDITA DI PESO, RISOLUZIONE PATOLOGIE)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6604" y="1595309"/>
            <a:ext cx="4020156" cy="26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4998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/>
              <a:t>PERCENTUALI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06086" y="1273996"/>
            <a:ext cx="7473143" cy="357751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DI UNO STUDIO EFFETTUATO SU 100 PROCEDIMENTI GIUDIZIARI IN AMBITO DI CHIRURGIA BARIATRICA</a:t>
            </a:r>
          </a:p>
          <a:p>
            <a:pPr>
              <a:buFontTx/>
              <a:buChar char="-"/>
            </a:pPr>
            <a:endParaRPr lang="it-IT" dirty="0"/>
          </a:p>
          <a:p>
            <a:pPr marL="114300" indent="0" algn="ctr">
              <a:buNone/>
            </a:pPr>
            <a:r>
              <a:rPr lang="it-IT" dirty="0"/>
              <a:t>75% DONNE </a:t>
            </a:r>
          </a:p>
          <a:p>
            <a:pPr marL="114300" indent="0" algn="ctr">
              <a:buNone/>
            </a:pPr>
            <a:r>
              <a:rPr lang="it-IT" dirty="0"/>
              <a:t>ETA’ MEDIA 40 ANNI</a:t>
            </a:r>
          </a:p>
          <a:p>
            <a:pPr algn="ctr">
              <a:buFontTx/>
              <a:buChar char="-"/>
            </a:pPr>
            <a:endParaRPr lang="it-IT" dirty="0"/>
          </a:p>
          <a:p>
            <a:pPr marL="114300" indent="0" algn="ctr">
              <a:buNone/>
            </a:pPr>
            <a:r>
              <a:rPr lang="it-IT" dirty="0"/>
              <a:t>EVENTO PIU’ FREQUENTE </a:t>
            </a:r>
          </a:p>
          <a:p>
            <a:pPr marL="114300" indent="0" algn="ctr">
              <a:buNone/>
            </a:pPr>
            <a:r>
              <a:rPr lang="it-IT" dirty="0"/>
              <a:t>        Deiscenza dell’anastomosi 53%</a:t>
            </a:r>
          </a:p>
          <a:p>
            <a:pPr marL="114300" indent="0" algn="ctr">
              <a:buNone/>
            </a:pPr>
            <a:r>
              <a:rPr lang="it-IT" dirty="0"/>
              <a:t>        Ascesso intra-addominale 33%</a:t>
            </a:r>
          </a:p>
          <a:p>
            <a:pPr marL="114300" indent="0" algn="ctr">
              <a:buNone/>
            </a:pPr>
            <a:r>
              <a:rPr lang="it-IT" dirty="0"/>
              <a:t>        Ostruzione intestinale 18%</a:t>
            </a:r>
          </a:p>
          <a:p>
            <a:pPr marL="114300" indent="0" algn="ctr">
              <a:buNone/>
            </a:pPr>
            <a:r>
              <a:rPr lang="it-IT" dirty="0"/>
              <a:t>        Problemi respiratori 10%</a:t>
            </a:r>
          </a:p>
          <a:p>
            <a:pPr marL="114300" indent="0" algn="ctr">
              <a:buNone/>
            </a:pPr>
            <a:r>
              <a:rPr lang="it-IT" dirty="0"/>
              <a:t>        Embolia polmonare 8%</a:t>
            </a:r>
          </a:p>
          <a:p>
            <a:pPr marL="114300" indent="0" algn="ctr">
              <a:buNone/>
            </a:pPr>
            <a:endParaRPr lang="it-IT" dirty="0"/>
          </a:p>
          <a:p>
            <a:pPr marL="114300" indent="0" algn="ctr">
              <a:buNone/>
            </a:pPr>
            <a:r>
              <a:rPr lang="it-IT" dirty="0"/>
              <a:t>CHIRURGHI CITATI</a:t>
            </a:r>
          </a:p>
          <a:p>
            <a:pPr marL="114300" indent="0" algn="ctr">
              <a:buNone/>
            </a:pPr>
            <a:r>
              <a:rPr lang="it-IT" dirty="0"/>
              <a:t>Meno di 1 anno di esperienza 42%</a:t>
            </a:r>
          </a:p>
          <a:p>
            <a:pPr marL="114300" indent="0" algn="ctr">
              <a:buNone/>
            </a:pPr>
            <a:r>
              <a:rPr lang="it-IT" dirty="0"/>
              <a:t>Meno di 100 interventi 26%</a:t>
            </a:r>
          </a:p>
        </p:txBody>
      </p:sp>
    </p:spTree>
    <p:extLst>
      <p:ext uri="{BB962C8B-B14F-4D97-AF65-F5344CB8AC3E}">
        <p14:creationId xmlns:p14="http://schemas.microsoft.com/office/powerpoint/2010/main" val="188826484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5636" y="214953"/>
            <a:ext cx="8321040" cy="1088068"/>
          </a:xfrm>
        </p:spPr>
        <p:txBody>
          <a:bodyPr>
            <a:normAutofit/>
          </a:bodyPr>
          <a:lstStyle/>
          <a:p>
            <a:pPr marL="114300" algn="ctr"/>
            <a:r>
              <a:rPr lang="it-IT" dirty="0"/>
              <a:t>STUDIO </a:t>
            </a:r>
            <a:r>
              <a:rPr lang="it-IT" dirty="0" smtClean="0"/>
              <a:t>ANIA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841116" cy="32698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it-IT" sz="1600" dirty="0" smtClean="0"/>
          </a:p>
          <a:p>
            <a:pPr marL="114300" indent="0">
              <a:buNone/>
            </a:pPr>
            <a:endParaRPr lang="it-IT" sz="1600" dirty="0"/>
          </a:p>
          <a:p>
            <a:pPr marL="114300" indent="0">
              <a:buNone/>
            </a:pPr>
            <a:r>
              <a:rPr lang="it-IT" sz="1600" dirty="0" smtClean="0"/>
              <a:t>-</a:t>
            </a:r>
            <a:r>
              <a:rPr lang="it-IT" sz="1600" dirty="0"/>
              <a:t>NUMERO DI CONTENZIOSI MEDICI IN SEDE CIVILE SI AGGIRA SUI 30 MILA </a:t>
            </a:r>
            <a:r>
              <a:rPr lang="it-IT" sz="1600"/>
              <a:t>CASI </a:t>
            </a:r>
            <a:r>
              <a:rPr lang="it-IT" sz="1600" smtClean="0"/>
              <a:t>ALL’ANNO</a:t>
            </a:r>
          </a:p>
          <a:p>
            <a:pPr marL="114300" indent="0">
              <a:buNone/>
            </a:pPr>
            <a:endParaRPr lang="it-IT" sz="1600" dirty="0"/>
          </a:p>
          <a:p>
            <a:pPr marL="114300" indent="0">
              <a:buNone/>
            </a:pPr>
            <a:r>
              <a:rPr lang="it-IT" sz="1600" dirty="0"/>
              <a:t>-99% DEI MEDICI VIENE PROSCIOLTO NELLA FASE DELLE INDAGINI SENZA ARRIVARE NEMMENO AL PROCESSO </a:t>
            </a:r>
          </a:p>
        </p:txBody>
      </p:sp>
      <p:pic>
        <p:nvPicPr>
          <p:cNvPr id="4098" name="Picture 2" descr="Rca, processo penale non sospende la causa civile contro danneggiante e  assicurazi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94" y="1648311"/>
            <a:ext cx="3702050" cy="24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2857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CASI DI RISARCIMENTO A SEGUITO DI INTERVENTO BARIATRICO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7336" y="1438101"/>
            <a:ext cx="7668519" cy="3380155"/>
          </a:xfrm>
        </p:spPr>
        <p:txBody>
          <a:bodyPr>
            <a:normAutofit lnSpcReduction="10000"/>
          </a:bodyPr>
          <a:lstStyle/>
          <a:p>
            <a:r>
              <a:rPr lang="it-IT" sz="2000" dirty="0"/>
              <a:t>BENDAGGIO GASTRICO-SEGNALI DI DISFAGIA GASTRITE STOMACO INGROSSATO INCONTINENZA CARDIALE (COMPLICANZE CHE POSSONO EVIDENZIARSI ANCHE A LUNGO TERMINE)</a:t>
            </a:r>
          </a:p>
          <a:p>
            <a:endParaRPr lang="it-IT" sz="2000" dirty="0"/>
          </a:p>
          <a:p>
            <a:r>
              <a:rPr lang="it-IT" sz="2000" dirty="0"/>
              <a:t>CONTROLLI POST OPERATORI RILEVANO BENDAGGIO SPOSIZIONATO </a:t>
            </a:r>
          </a:p>
          <a:p>
            <a:endParaRPr lang="it-IT" sz="2000" dirty="0"/>
          </a:p>
          <a:p>
            <a:r>
              <a:rPr lang="it-IT" sz="2000" dirty="0"/>
              <a:t>VIENE STRETTO IL BENDAGGIO </a:t>
            </a:r>
          </a:p>
          <a:p>
            <a:endParaRPr lang="it-IT" sz="2000" dirty="0"/>
          </a:p>
          <a:p>
            <a:r>
              <a:rPr lang="it-IT" sz="2000" dirty="0"/>
              <a:t>PEGGIORAMENTO ULTERIORE DEI SINTOMI </a:t>
            </a:r>
          </a:p>
          <a:p>
            <a:endParaRPr lang="it-IT" sz="2000" dirty="0"/>
          </a:p>
          <a:p>
            <a:r>
              <a:rPr lang="it-IT" sz="2000" dirty="0"/>
              <a:t>LA PAZIENTE SI RECA IN UN H PUBBLICA CHE LA SOTTOPONE AD UN INTERVENTO PER LA RIMOZIONE DEL BENDAGGIO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81234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/>
              <a:t>ESITO CAUSA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12803" y="1017725"/>
            <a:ext cx="7718394" cy="3416400"/>
          </a:xfrm>
        </p:spPr>
        <p:txBody>
          <a:bodyPr>
            <a:normAutofit fontScale="92500" lnSpcReduction="10000"/>
          </a:bodyPr>
          <a:lstStyle/>
          <a:p>
            <a:endParaRPr lang="it-IT" sz="2200" dirty="0"/>
          </a:p>
          <a:p>
            <a:endParaRPr lang="it-IT" sz="2200" dirty="0"/>
          </a:p>
          <a:p>
            <a:pPr>
              <a:buFont typeface="+mj-lt"/>
              <a:buAutoNum type="arabicPeriod"/>
            </a:pPr>
            <a:r>
              <a:rPr lang="it-IT" sz="2200" dirty="0"/>
              <a:t>MANCANZA PROCEDURE PRE OPERATORIE </a:t>
            </a:r>
          </a:p>
          <a:p>
            <a:pPr>
              <a:buFont typeface="+mj-lt"/>
              <a:buAutoNum type="arabicPeriod"/>
            </a:pPr>
            <a:r>
              <a:rPr lang="it-IT" sz="2200" dirty="0"/>
              <a:t>CARTELLA CLINICA NON COMPLETA ED ESAUSTIVA </a:t>
            </a:r>
          </a:p>
          <a:p>
            <a:pPr>
              <a:buFont typeface="+mj-lt"/>
              <a:buAutoNum type="arabicPeriod"/>
            </a:pPr>
            <a:r>
              <a:rPr lang="it-IT" sz="2200" dirty="0"/>
              <a:t>ERRATO INTERVENTO AL SORGERE DELLA SINTOMATOLOGIA</a:t>
            </a:r>
          </a:p>
          <a:p>
            <a:pPr>
              <a:buFont typeface="+mj-lt"/>
              <a:buAutoNum type="arabicPeriod"/>
            </a:pPr>
            <a:r>
              <a:rPr lang="it-IT" sz="2200" dirty="0"/>
              <a:t>MANCATO FOLLOW UP</a:t>
            </a:r>
          </a:p>
          <a:p>
            <a:pPr>
              <a:buFont typeface="+mj-lt"/>
              <a:buAutoNum type="arabicPeriod"/>
            </a:pPr>
            <a:r>
              <a:rPr lang="it-IT" sz="2200" dirty="0"/>
              <a:t>ACCERTATO ERRATO POSIZIONAMENTO BENDAGGIO </a:t>
            </a:r>
          </a:p>
          <a:p>
            <a:pPr>
              <a:buFont typeface="+mj-lt"/>
              <a:buAutoNum type="arabicPeriod"/>
            </a:pPr>
            <a:r>
              <a:rPr lang="it-IT" sz="2200" dirty="0"/>
              <a:t>NESSO DI CAUSA TRA SINTOMATOLOGIA E INTERVENTO ESEGUITO (AMBITO CIVILE QUINDI PIU’ PROBABILE CHE NON)</a:t>
            </a:r>
          </a:p>
          <a:p>
            <a:pPr>
              <a:buFont typeface="+mj-lt"/>
              <a:buAutoNum type="arabicPeriod"/>
            </a:pPr>
            <a:endParaRPr lang="it-IT" sz="2200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 algn="ctr">
              <a:buNone/>
            </a:pPr>
            <a:r>
              <a:rPr lang="it-IT" sz="2000" b="1" u="sng" dirty="0"/>
              <a:t>CONDANNA DEL MEDICO CON ACCOGLIMENTO RICHIESTA RISARCITORIA </a:t>
            </a:r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4715838" y="3369924"/>
            <a:ext cx="0" cy="5034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45803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CASO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7720" y="1393544"/>
            <a:ext cx="7498135" cy="3416400"/>
          </a:xfrm>
        </p:spPr>
        <p:txBody>
          <a:bodyPr>
            <a:normAutofit/>
          </a:bodyPr>
          <a:lstStyle/>
          <a:p>
            <a:r>
              <a:rPr lang="it-IT" dirty="0"/>
              <a:t>DONNA 39 ANNI OBESITA’ CLASSE III</a:t>
            </a:r>
          </a:p>
          <a:p>
            <a:r>
              <a:rPr lang="it-IT" dirty="0"/>
              <a:t>INTERVENTO DI BYPASS GASTRICO</a:t>
            </a:r>
          </a:p>
          <a:p>
            <a:r>
              <a:rPr lang="it-IT" dirty="0"/>
              <a:t>DECORSO POST OPERATORIO REGOLARE DIMESSA CON SPECIFICHE INDICAZIONI DIETA E TERAPIA DA SEGUIRE</a:t>
            </a:r>
          </a:p>
          <a:p>
            <a:r>
              <a:rPr lang="it-IT" dirty="0"/>
              <a:t>CONTROLLO DOPO 6 MESI RIVISTA TERAPIA </a:t>
            </a:r>
          </a:p>
          <a:p>
            <a:r>
              <a:rPr lang="it-IT" dirty="0"/>
              <a:t>PROGRAMMATO NUOVO CONTROLLO DOPO 6 MESI MA LA PAZIENTE TORNA DOPO OLTRE 1 ANNO </a:t>
            </a:r>
          </a:p>
          <a:p>
            <a:r>
              <a:rPr lang="it-IT" dirty="0"/>
              <a:t>VIENE RILEVATA NELL’OCCORSO FRATTURA DELLA BRANCA ISCHIO PUBICA DX E SX</a:t>
            </a:r>
          </a:p>
          <a:p>
            <a:r>
              <a:rPr lang="it-IT" dirty="0"/>
              <a:t>RICHIESTA DI RISARCIMENTO IN CUI VIENE CONTESTATA SIA: </a:t>
            </a:r>
          </a:p>
          <a:p>
            <a:pPr marL="114300" indent="0">
              <a:buNone/>
            </a:pPr>
            <a:r>
              <a:rPr lang="it-IT" dirty="0"/>
              <a:t>        -LA SCELTA CHIRURGICA</a:t>
            </a:r>
          </a:p>
          <a:p>
            <a:pPr marL="114300" indent="0">
              <a:buNone/>
            </a:pPr>
            <a:r>
              <a:rPr lang="it-IT" dirty="0"/>
              <a:t>        -MANCATO TRIAL DIETETICO COMPORTAMENTALE </a:t>
            </a:r>
          </a:p>
          <a:p>
            <a:pPr marL="114300" indent="0">
              <a:buNone/>
            </a:pPr>
            <a:r>
              <a:rPr lang="it-IT" dirty="0"/>
              <a:t>        -INADEGUATA SELEZIONE PSICOLOGICA E SOCIO FAMILIARE</a:t>
            </a:r>
          </a:p>
          <a:p>
            <a:pPr marL="114300" indent="0">
              <a:buNone/>
            </a:pPr>
            <a:r>
              <a:rPr lang="it-IT" dirty="0"/>
              <a:t>        -MANCATO FOLLOW UP POSTOPERATORIO PER LE PATOLOGIE DI MALASSORBIMENTO   </a:t>
            </a:r>
          </a:p>
          <a:p>
            <a:endParaRPr lang="it-IT" dirty="0"/>
          </a:p>
          <a:p>
            <a:pPr marL="114300" indent="0" algn="ctr">
              <a:buNone/>
            </a:pPr>
            <a:r>
              <a:rPr lang="it-IT" sz="2400" dirty="0"/>
              <a:t>DANNO :OSTEOPOROSI DA MALASSORBIMENTO</a:t>
            </a:r>
          </a:p>
          <a:p>
            <a:pPr marL="114300" indent="0" algn="ctr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4646787" y="4150759"/>
            <a:ext cx="2522" cy="219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85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5558" y="173856"/>
            <a:ext cx="7543800" cy="1088068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ESITO CAUSA </a:t>
            </a:r>
            <a:br>
              <a:rPr lang="it-IT" b="1" dirty="0"/>
            </a:br>
            <a:endParaRPr lang="it-IT" b="1" dirty="0"/>
          </a:p>
        </p:txBody>
      </p:sp>
      <p:sp>
        <p:nvSpPr>
          <p:cNvPr id="3" name="Segnaposto testo 2"/>
          <p:cNvSpPr>
            <a:spLocks noGrp="1"/>
          </p:cNvSpPr>
          <p:nvPr>
            <p:ph sz="half" idx="1"/>
          </p:nvPr>
        </p:nvSpPr>
        <p:spPr>
          <a:xfrm>
            <a:off x="545558" y="1345915"/>
            <a:ext cx="7821202" cy="3055905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it-IT" sz="1800" dirty="0"/>
              <a:t>- ERANO STATI PRESCRITTI TUTTI I FARMACI PER COMPENSARE L’EVENTUALE PERDITA DI VITAMINE ETC..</a:t>
            </a:r>
          </a:p>
          <a:p>
            <a:pPr marL="114300" indent="0">
              <a:buNone/>
            </a:pPr>
            <a:r>
              <a:rPr lang="it-IT" sz="1800" dirty="0"/>
              <a:t>- INDICAZIONE CHIRURGICA SECONDO LE LINEE GUIDA CORRETTA </a:t>
            </a:r>
          </a:p>
          <a:p>
            <a:pPr marL="114300" indent="0">
              <a:buNone/>
            </a:pPr>
            <a:r>
              <a:rPr lang="it-IT" sz="1800" dirty="0"/>
              <a:t>- VALUTAZIONE PREOPERATORIA CORRETTA </a:t>
            </a:r>
          </a:p>
          <a:p>
            <a:pPr marL="114300" indent="0">
              <a:buNone/>
            </a:pPr>
            <a:r>
              <a:rPr lang="it-IT" sz="1800" dirty="0"/>
              <a:t>- FOLLOW-UP POST OPERATORIO PROGRAMMATO CON ANCHE TERAPIA DI SUPPORTO </a:t>
            </a:r>
          </a:p>
          <a:p>
            <a:pPr marL="114300" indent="0">
              <a:buNone/>
            </a:pPr>
            <a:r>
              <a:rPr lang="it-IT" sz="1800" dirty="0"/>
              <a:t>- BUON ESITO INTERVENTO AL PRIMO FOLLOW-UP </a:t>
            </a:r>
          </a:p>
          <a:p>
            <a:pPr marL="114300" indent="0">
              <a:buNone/>
            </a:pPr>
            <a:r>
              <a:rPr lang="it-IT" sz="1800" dirty="0"/>
              <a:t>- MANCATA PRESENTAZIONE AL SECONDO </a:t>
            </a:r>
          </a:p>
          <a:p>
            <a:pPr marL="114300" indent="0">
              <a:buNone/>
            </a:pPr>
            <a:endParaRPr lang="it-IT" dirty="0"/>
          </a:p>
          <a:p>
            <a:pPr marL="114300" indent="0" algn="ctr">
              <a:buNone/>
            </a:pPr>
            <a:r>
              <a:rPr lang="it-IT" sz="2000" b="1" u="sng" dirty="0"/>
              <a:t>RIGETTO DELLA RICHIESTA RISARCITORIA </a:t>
            </a:r>
          </a:p>
          <a:p>
            <a:pPr marL="114300" indent="0" algn="ctr">
              <a:buNone/>
            </a:pPr>
            <a:endParaRPr lang="it-IT" sz="2000" dirty="0"/>
          </a:p>
          <a:p>
            <a:pPr marL="11430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 flipH="1">
            <a:off x="8366760" y="3688421"/>
            <a:ext cx="520386" cy="713399"/>
          </a:xfrm>
        </p:spPr>
        <p:txBody>
          <a:bodyPr>
            <a:normAutofit fontScale="92500" lnSpcReduction="10000"/>
          </a:bodyPr>
          <a:lstStyle/>
          <a:p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4479533" y="3575407"/>
            <a:ext cx="0" cy="287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0728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/>
              <a:t>CONCLUSIONI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311700" y="1306588"/>
            <a:ext cx="8520600" cy="3416400"/>
          </a:xfrm>
        </p:spPr>
        <p:txBody>
          <a:bodyPr/>
          <a:lstStyle/>
          <a:p>
            <a:r>
              <a:rPr lang="it-IT" sz="2000" b="1" dirty="0"/>
              <a:t>LE CAUSE CIVILI E PENALI IN CHIRURGIA BARIATRICA TROVANO COME SPUNTO E FONDAMENTO NEI MOMENTI ESSENZIALI DELLA PROCEDURA </a:t>
            </a:r>
          </a:p>
          <a:p>
            <a:endParaRPr lang="it-IT" dirty="0"/>
          </a:p>
          <a:p>
            <a:pPr marL="571500" indent="-457200">
              <a:buFont typeface="+mj-lt"/>
              <a:buAutoNum type="arabicPeriod"/>
            </a:pPr>
            <a:r>
              <a:rPr lang="it-IT" sz="2000" dirty="0"/>
              <a:t>PREPARAZIONE PRE OPERATORIA </a:t>
            </a:r>
          </a:p>
          <a:p>
            <a:pPr marL="571500" indent="-457200">
              <a:buFont typeface="+mj-lt"/>
              <a:buAutoNum type="arabicPeriod"/>
            </a:pPr>
            <a:r>
              <a:rPr lang="it-IT" sz="2000" dirty="0"/>
              <a:t>SCELTA DELL’INTERVENTO </a:t>
            </a:r>
          </a:p>
          <a:p>
            <a:pPr marL="571500" indent="-457200">
              <a:buFont typeface="+mj-lt"/>
              <a:buAutoNum type="arabicPeriod"/>
            </a:pPr>
            <a:r>
              <a:rPr lang="it-IT" sz="2000" dirty="0"/>
              <a:t>ESECUZIONE DELL’INTERVENTO </a:t>
            </a:r>
          </a:p>
          <a:p>
            <a:pPr marL="571500" indent="-457200">
              <a:buFont typeface="+mj-lt"/>
              <a:buAutoNum type="arabicPeriod"/>
            </a:pPr>
            <a:r>
              <a:rPr lang="it-IT" sz="2000" dirty="0"/>
              <a:t>FOLLOW UP POST OPERATORIO </a:t>
            </a:r>
          </a:p>
          <a:p>
            <a:pPr marL="571500" indent="-457200">
              <a:buFont typeface="+mj-lt"/>
              <a:buAutoNum type="arabicPeriod"/>
            </a:pPr>
            <a:r>
              <a:rPr lang="it-IT" sz="2000" dirty="0"/>
              <a:t>PRECOCE INDIVIDUAZIONE COMPLICANZA </a:t>
            </a:r>
          </a:p>
          <a:p>
            <a:pPr marL="571500" indent="-457200">
              <a:buFont typeface="+mj-lt"/>
              <a:buAutoNum type="arabicPeriod"/>
            </a:pPr>
            <a:r>
              <a:rPr lang="it-IT" sz="2000" dirty="0"/>
              <a:t>CORRETTA DIAGNOSI E TRATTAMENTO 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645" y="2359289"/>
            <a:ext cx="3151598" cy="236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283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24024" y="325254"/>
            <a:ext cx="8520600" cy="1589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/>
              <a:t>LA CHIRURGIA BARIATRICA:</a:t>
            </a:r>
            <a:br>
              <a:rPr lang="it-IT" sz="3200" b="1" dirty="0"/>
            </a:br>
            <a:r>
              <a:rPr lang="it-IT" sz="3200" b="1" dirty="0"/>
              <a:t>UNA CHIRURGIA «NUOVA»</a:t>
            </a:r>
            <a:endParaRPr sz="3200" b="1"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698810" y="1447690"/>
            <a:ext cx="5552472" cy="3180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indent="0">
              <a:buNone/>
            </a:pPr>
            <a:endParaRPr lang="it-IT" sz="2600" dirty="0"/>
          </a:p>
          <a:p>
            <a:pPr lvl="0">
              <a:lnSpc>
                <a:spcPct val="120000"/>
              </a:lnSpc>
            </a:pPr>
            <a:r>
              <a:rPr lang="it-IT" sz="3600" dirty="0"/>
              <a:t>CHIRURGIA BARIATRICA: PRATICA CONSOLIDATA MA IN EVOLUZIONE (TECNICHE, DEVICE, PERCORSI).</a:t>
            </a:r>
          </a:p>
          <a:p>
            <a:pPr lvl="0">
              <a:lnSpc>
                <a:spcPct val="120000"/>
              </a:lnSpc>
            </a:pPr>
            <a:endParaRPr lang="it-IT" sz="3600" dirty="0"/>
          </a:p>
          <a:p>
            <a:pPr lvl="0">
              <a:lnSpc>
                <a:spcPct val="120000"/>
              </a:lnSpc>
            </a:pPr>
            <a:r>
              <a:rPr lang="it-IT" sz="3600" dirty="0"/>
              <a:t>LINEE GUIDA SICOB E INTERNAZIONALI: CENTRALITÀ DELL’APPROCCIO MULTIDISCIPLINARE E FOLLOW-UP.</a:t>
            </a:r>
          </a:p>
          <a:p>
            <a:pPr lvl="0">
              <a:lnSpc>
                <a:spcPct val="120000"/>
              </a:lnSpc>
            </a:pPr>
            <a:endParaRPr lang="it-IT" sz="3600" dirty="0"/>
          </a:p>
          <a:p>
            <a:pPr lvl="0">
              <a:lnSpc>
                <a:spcPct val="120000"/>
              </a:lnSpc>
            </a:pPr>
            <a:r>
              <a:rPr lang="it-IT" sz="3600" dirty="0"/>
              <a:t>PRINCIPIO: OBBLIGAZIONE DI MEZZI, NON DI RISULTATO.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endParaRPr lang="it-IT"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it" sz="6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AutoShape 2" descr="Linee Guida ANAC: “finalmente regole chiare ed apertura del mercat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Linee Guida ANAC: “finalmente regole chiare ed apertura del mercato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11" y="1876553"/>
            <a:ext cx="2695680" cy="152006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CRITICITA’ DELLA  CHIRURGIA BARIATRICA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it" dirty="0"/>
          </a:p>
          <a:p>
            <a:pPr marL="114300" indent="0">
              <a:buNone/>
            </a:pPr>
            <a:endParaRPr lang="it-IT" dirty="0"/>
          </a:p>
          <a:p>
            <a:r>
              <a:rPr lang="it-IT" sz="2000" dirty="0"/>
              <a:t>FORMAZIONE UNIVERSITARIA E PROFESSIONALE DEI CHIRURGHI BARIATRICI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STRUTTURE CERTIFICATE PER LA CHIRURGIA BARIATRICA (AMERICAN SOCIETY OF BARIATRIC HA PREVISTO CERTIFICATI DI ECCELLENZA A DETERMINATE CONDIZIONI ES NUMERO INTERVENTI, RISULTATI POST INTERVENTO, IMPEGNO MULTIDISCIPLINARE )</a:t>
            </a:r>
          </a:p>
          <a:p>
            <a:endParaRPr lang="it-IT" sz="2000" dirty="0"/>
          </a:p>
          <a:p>
            <a:r>
              <a:rPr lang="it-IT" sz="2000" dirty="0"/>
              <a:t>PREDISPOSIZIONE DI PROTOCOLLI DA SEGUIRE POST INTERVENTO 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4481028" y="1959468"/>
            <a:ext cx="0" cy="374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4432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/>
              <a:t>ELEMENTI DI VALUTAZIONE IN CASO DI AZIONI LEGALI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sz="half" idx="1"/>
          </p:nvPr>
        </p:nvSpPr>
        <p:spPr>
          <a:xfrm>
            <a:off x="822958" y="1384300"/>
            <a:ext cx="4023361" cy="3315716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it-IT" dirty="0"/>
          </a:p>
          <a:p>
            <a:pPr marL="0" lvl="0" indent="0" algn="ctr">
              <a:buNone/>
            </a:pPr>
            <a:r>
              <a:rPr lang="it-IT" sz="1600" b="1" dirty="0"/>
              <a:t>FASE PRECHIRURGICA</a:t>
            </a:r>
          </a:p>
          <a:p>
            <a:pPr marL="0" lvl="0" indent="0" algn="ctr">
              <a:buNone/>
            </a:pPr>
            <a:r>
              <a:rPr lang="it-IT" sz="1600" b="1" u="sng" dirty="0"/>
              <a:t>ADEGUATEZZA DELLA</a:t>
            </a:r>
          </a:p>
          <a:p>
            <a:pPr marL="0" lvl="0" indent="0" algn="ctr">
              <a:buNone/>
            </a:pPr>
            <a:r>
              <a:rPr lang="it-IT" sz="1600" b="1" u="sng" dirty="0"/>
              <a:t> PREPARAZIONE ALL’INTERVENTO</a:t>
            </a:r>
          </a:p>
          <a:p>
            <a:pPr marL="0" lvl="0" indent="0" algn="ctr">
              <a:buNone/>
            </a:pPr>
            <a:endParaRPr lang="it-IT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COMPLETEZZA DEL PERCORSO PRE-OPERATORIO (NUTRIZIONALE, PSICOLOGICO, STRUMENTALE).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CORRETTA INDICAZIONE CHIRURGICA DOCUMENTATA.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RED FLAGS/CONTROINDICAZIONI GESTITE CON PRUDENZA.</a:t>
            </a: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it-IT" altLang="it-IT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SCELTA DELLA PROCEDURA PERSONALIZZATA; COLPA SOLO SE SCELTA CONTROINDICATA O NON MOTIVATA</a:t>
            </a:r>
            <a:endParaRPr lang="it-IT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50" name="Picture 2" descr="Pre-ricovero - Casa di cura Rizzo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97" y="1839983"/>
            <a:ext cx="3637078" cy="21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B0501D3-775E-F34F-1113-7576E3968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25374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        ELEMENTI DI ALLARME PER L’INTERVENTO </a:t>
            </a:r>
            <a:endParaRPr b="1"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897774" y="1109609"/>
            <a:ext cx="7691421" cy="3692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 dirty="0"/>
              <a:t>-ASSENZA TRATTAMENTO MEDICO VERIFICABILE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 dirty="0"/>
              <a:t>-PAZIENTE INCAPACE DI PARTECIPARE A PROTOCOLLO DI FOLLOW-UP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 dirty="0"/>
              <a:t>-DISORDINI PSICOTICI,DEPRESSIONE, DISTURBI PERSONALITÀ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 dirty="0"/>
              <a:t>-ALCOLISMO, TOSSICODIPENDENZA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 dirty="0"/>
              <a:t>-MALATTIE CORRELATE A RIDOTTA SPERANZA DI VITA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2400" dirty="0"/>
              <a:t>-PAZIENTI INABILI A PRENDERSI </a:t>
            </a:r>
            <a:r>
              <a:rPr lang="it-IT" sz="2400" dirty="0"/>
              <a:t>CURA DI SÈ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" y="245109"/>
            <a:ext cx="818558" cy="81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7187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SCELTA CHIRURGICA</a:t>
            </a:r>
            <a:endParaRPr b="1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24091" y="1552289"/>
            <a:ext cx="4202189" cy="3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chemeClr val="tx1"/>
                </a:solidFill>
              </a:rPr>
              <a:t>NON VI SONO INDICAZIONI PRECISE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9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9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chemeClr val="tx1"/>
                </a:solidFill>
              </a:rPr>
              <a:t>NON VI SONO PROFILI DI COLPA SOLO PER AVER OPTATO PER UN INTERVENTO PIUTTOSTO CHE PER UN ALTRO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9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dirty="0">
                <a:solidFill>
                  <a:schemeClr val="tx1"/>
                </a:solidFill>
              </a:rPr>
              <a:t>UNICO DATO IN SEDE MEDICO LEGALE CHE RILEVA è: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it-IT" sz="19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u="sng" dirty="0">
                <a:solidFill>
                  <a:schemeClr val="tx1"/>
                </a:solidFill>
              </a:rPr>
              <a:t>SE VI FOSSERO CONTROINDICAZIONI A QUELL’INTERVENTO SPECIFICO</a:t>
            </a:r>
            <a:endParaRPr lang="it-IT" sz="1900" u="sng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NO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>
            <a:off x="2424701" y="1936751"/>
            <a:ext cx="0" cy="272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Segnaposto contenuto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97339" y="1384539"/>
            <a:ext cx="4829829" cy="321988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617477" y="677290"/>
            <a:ext cx="7543800" cy="1088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920" b="1" dirty="0"/>
              <a:t>            INSUCCESSO DELLA PROCEDURA </a:t>
            </a:r>
            <a:endParaRPr lang="it-IT" sz="2920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sz="half" idx="1"/>
          </p:nvPr>
        </p:nvSpPr>
        <p:spPr>
          <a:xfrm>
            <a:off x="509285" y="1355596"/>
            <a:ext cx="3703320" cy="3678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it-IT" dirty="0"/>
              <a:t>MANCATO CALO PONDERALE/BENEFICIO ≠ COLPA IN ASSENZA DI NEGLIGENZA/IMPERIZIA.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t-IT" dirty="0"/>
              <a:t>VIETATE PROMESSE DI RISULTATO; DOVERE DI INFORMARE SU RISCHI E VARIABILITÀ DEGLI ESITI.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t-IT" dirty="0"/>
              <a:t>EVENTUALE REVISIONE CHIRURGICA RIENTRA NEL RISCHIO TERAPEUTICO, SE CORRETTAMENTE GESTITO.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IL DANNO NON PUO’ ESSERE RICONOSCIUTO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IL RISULTATO NON PUO’ ESSERE GARANTITO</a:t>
            </a:r>
          </a:p>
        </p:txBody>
      </p:sp>
      <p:pic>
        <p:nvPicPr>
          <p:cNvPr id="6" name="Segnaposto contenuto 5" descr="Classificazione del peso secondo l'indice di massa corporea (IMC) - Dr. Paride Iannella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35107" r="-4352" b="14293"/>
          <a:stretch/>
        </p:blipFill>
        <p:spPr bwMode="auto">
          <a:xfrm>
            <a:off x="4756934" y="1465324"/>
            <a:ext cx="3801439" cy="3017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360945" y="3858973"/>
            <a:ext cx="0" cy="318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FASE DELL’INTERVENTO </a:t>
            </a:r>
          </a:p>
        </p:txBody>
      </p:sp>
      <p:sp>
        <p:nvSpPr>
          <p:cNvPr id="79" name="Google Shape;79;p17"/>
          <p:cNvSpPr txBox="1">
            <a:spLocks noGrp="1"/>
          </p:cNvSpPr>
          <p:nvPr>
            <p:ph sz="half" idx="1"/>
          </p:nvPr>
        </p:nvSpPr>
        <p:spPr>
          <a:xfrm>
            <a:off x="822960" y="1384300"/>
            <a:ext cx="4041648" cy="3260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sz="1800" dirty="0"/>
              <a:t>LA VALUTAZIONE GIURIDICA SULLA CORRETTA ESECUZIONE TECNICA È LA </a:t>
            </a:r>
            <a:r>
              <a:rPr lang="it-IT" sz="1800" u="sng" dirty="0"/>
              <a:t>PREMESSA OBBLIGATORIA </a:t>
            </a:r>
            <a:r>
              <a:rPr lang="it-IT" sz="1800" dirty="0"/>
              <a:t>PER LA VALUTAZIONE DELLA SUSSISTENZA DELLA RESPONSABILITÀ SIA CIVILE CHE PENALE</a:t>
            </a:r>
          </a:p>
          <a:p>
            <a:pPr lvl="0"/>
            <a:r>
              <a:rPr lang="it-IT" sz="1800" dirty="0"/>
              <a:t>- COMPLICANZA ≠ ERRORE: RESPONSABILITÀ SE EVITABILE O MAL GESTITA.</a:t>
            </a:r>
          </a:p>
          <a:p>
            <a:pPr lvl="0"/>
            <a:r>
              <a:rPr lang="it-IT" sz="1800" dirty="0"/>
              <a:t>- DOCUMENTAZIONE OPERATORIA ACCURATA (EVENTI AVVERSI E CONTROMISURE).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2000" dirty="0"/>
          </a:p>
        </p:txBody>
      </p:sp>
      <p:pic>
        <p:nvPicPr>
          <p:cNvPr id="6" name="Segnaposto contenuto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28" y="1384300"/>
            <a:ext cx="3045344" cy="30178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</a:t>
            </a:r>
            <a:r>
              <a:rPr lang="it" b="1" dirty="0"/>
              <a:t>FASE SUCCESSIVA ALL’INTERVENTO</a:t>
            </a:r>
            <a:endParaRPr b="1"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018572" y="856527"/>
            <a:ext cx="7418846" cy="40279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•	ISTRUZIONI CHIARE E SCRITTE: DIETA PROGRESSIVA, INTEGRAZIONI, TERAPIA.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•	PIANO CONTROLLI DEFINITO (SCADENZE E RESPONSABILITÀ).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•	EDUCAZIONE AI CAMPANELLI D’ALLARME E CANALI DI CONTATTO.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•	PROVA DELL’AVVENUTA INFORMAZIONE (MODULO/LETTERA DI DIMISSIONE).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2400" u="sng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2400" u="sng" dirty="0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ttivo">
  <a:themeElements>
    <a:clrScheme name="Personalizzato 5">
      <a:dk1>
        <a:srgbClr val="2C2C2C"/>
      </a:dk1>
      <a:lt1>
        <a:srgbClr val="FFFFFF"/>
      </a:lt1>
      <a:dk2>
        <a:srgbClr val="FFFFFF"/>
      </a:dk2>
      <a:lt2>
        <a:srgbClr val="F56617"/>
      </a:lt2>
      <a:accent1>
        <a:srgbClr val="2C2C2C"/>
      </a:accent1>
      <a:accent2>
        <a:srgbClr val="C04908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2797</TotalTime>
  <Words>909</Words>
  <Application>Microsoft Office PowerPoint</Application>
  <PresentationFormat>Presentazione su schermo (16:9)</PresentationFormat>
  <Paragraphs>190</Paragraphs>
  <Slides>19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Retrospettivo</vt:lpstr>
      <vt:lpstr>LA RESPONSABILITÀ COLPOSA IN AMBITO SANITARIO E NELLA CHIRURGIA BARIATRICA</vt:lpstr>
      <vt:lpstr>LA CHIRURGIA BARIATRICA: UNA CHIRURGIA «NUOVA»</vt:lpstr>
      <vt:lpstr>CRITICITA’ DELLA  CHIRURGIA BARIATRICA   </vt:lpstr>
      <vt:lpstr>ELEMENTI DI VALUTAZIONE IN CASO DI AZIONI LEGALI </vt:lpstr>
      <vt:lpstr>        ELEMENTI DI ALLARME PER L’INTERVENTO </vt:lpstr>
      <vt:lpstr>SCELTA CHIRURGICA</vt:lpstr>
      <vt:lpstr>            INSUCCESSO DELLA PROCEDURA </vt:lpstr>
      <vt:lpstr>FASE DELL’INTERVENTO </vt:lpstr>
      <vt:lpstr> FASE SUCCESSIVA ALL’INTERVENTO</vt:lpstr>
      <vt:lpstr>PERCORSO FOLLOW UP</vt:lpstr>
      <vt:lpstr>ESCLUSIONE DI PROFILI COLPOSI</vt:lpstr>
      <vt:lpstr>MOTIVI DI CAUSA IN CHIRURGIA BARIATRICA </vt:lpstr>
      <vt:lpstr>PERCENTUALI</vt:lpstr>
      <vt:lpstr>STUDIO ANIA</vt:lpstr>
      <vt:lpstr>CASI DI RISARCIMENTO A SEGUITO DI INTERVENTO BARIATRICO</vt:lpstr>
      <vt:lpstr>ESITO CAUSA</vt:lpstr>
      <vt:lpstr>CASO </vt:lpstr>
      <vt:lpstr>ESITO CAUSA  </vt:lpstr>
      <vt:lpstr>CONCLUSIONI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Aspetti medico legali di una complicanza</dc:title>
  <dc:creator>Michela</dc:creator>
  <cp:lastModifiedBy>Lapo</cp:lastModifiedBy>
  <cp:revision>81</cp:revision>
  <cp:lastPrinted>2023-03-27T13:00:30Z</cp:lastPrinted>
  <dcterms:modified xsi:type="dcterms:W3CDTF">2025-10-27T17:05:00Z</dcterms:modified>
</cp:coreProperties>
</file>